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313" r:id="rId2"/>
    <p:sldId id="309" r:id="rId3"/>
    <p:sldId id="296" r:id="rId4"/>
    <p:sldId id="286" r:id="rId5"/>
    <p:sldId id="303" r:id="rId6"/>
    <p:sldId id="300" r:id="rId7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66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D2F3A6-817F-4D3C-955C-500CF48EB1A1}" type="datetimeFigureOut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2E240A-BF57-4903-A8BD-22D22053D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944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2E240A-BF57-4903-A8BD-22D22053D54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043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CD631-93EC-4A96-9E18-AA633FE43C1B}" type="datetime1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E913C-E3B2-40B2-99A4-3E342BC60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823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B327F-3A5B-45FF-AB85-F96500044641}" type="datetime1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1F819-087F-4479-918F-FD513B377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34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A215E-356C-467A-9784-088061CFE247}" type="datetime1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C1123-2C29-454F-AE13-4E374A47B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83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677A8-33C1-4CCD-9BAE-E907B884E7E8}" type="datetime1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3D788-9585-4C3A-ADD4-2EC53EB26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92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82D7C-C854-431C-B965-4D2A9E6A64DF}" type="datetime1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C5C8F-AA46-40AA-8090-E8F9E969A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8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D534C-BA4B-4868-B76E-91666E30D1F9}" type="datetime1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6931F-15A8-4305-90F1-8FFD12E04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70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C093A-071D-4D41-9B51-D0DABA15057E}" type="datetime1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DE996-7FF8-43F8-A0A1-B50713025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90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F6E0B-3ABC-437F-A9CE-ABF7ED19FF13}" type="datetime1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F23CD-77BB-486B-89E6-1C1E8B71C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176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C9AA7-E30D-413C-BF8F-F7F461297D85}" type="datetime1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430B1-F3BB-4935-8C8C-FF1FF619B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93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D6430-EF73-4315-91D8-08E86173A8AA}" type="datetime1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1E7BA-D97D-42E1-8144-70215BB83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061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A29EB-6499-43CB-A67C-040B4266617E}" type="datetime1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BD8F5-A3E7-4E13-9877-121784E67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65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95F78D-B177-45E5-B5A8-BAF11DCEDCA7}" type="datetime1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7597BB-99FE-438B-823A-037434C67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#sub0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ocnova.ru/wp-content/uploads/2014/08/01.jp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ocnova.ru/wp-content/uploads/2014/08/02.jp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ocnova.ru/wp-content/uploads/2014/08/04.jp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3D788-9585-4C3A-ADD4-2EC53EB2634B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8640" y="6077"/>
            <a:ext cx="11377264" cy="685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13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единительная линия 24"/>
          <p:cNvCxnSpPr>
            <a:cxnSpLocks/>
          </p:cNvCxnSpPr>
          <p:nvPr/>
        </p:nvCxnSpPr>
        <p:spPr>
          <a:xfrm>
            <a:off x="72008" y="692696"/>
            <a:ext cx="900049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611560" y="68327"/>
            <a:ext cx="7920880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Arial"/>
                <a:cs typeface="Arial"/>
              </a:rPr>
              <a:t>Определение «технико-экономическое обоснование» </a:t>
            </a:r>
            <a:endParaRPr lang="ru-RU" sz="1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51520" y="1340768"/>
            <a:ext cx="8640960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rgbClr val="33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/>
              <a:t>Бюджетный кодекс РК от 4 декабря 2008 года № 95-</a:t>
            </a:r>
            <a:r>
              <a:rPr lang="en-US" sz="1400" b="1" dirty="0"/>
              <a:t>IV </a:t>
            </a:r>
            <a:endParaRPr lang="ru-RU" sz="1400" dirty="0"/>
          </a:p>
          <a:p>
            <a:r>
              <a:rPr lang="ru-RU" sz="1400" b="1" i="1" dirty="0"/>
              <a:t>Статья 153. Планирование бюджетных инвестиционных проектов</a:t>
            </a:r>
            <a:endParaRPr lang="ru-RU" sz="1400" dirty="0"/>
          </a:p>
          <a:p>
            <a:r>
              <a:rPr lang="ru-RU" sz="1400" i="1" dirty="0"/>
              <a:t>8. </a:t>
            </a:r>
            <a:r>
              <a:rPr lang="ru-RU" sz="1400" i="1" u="sng" dirty="0"/>
              <a:t>Технико-экономическое обоснование</a:t>
            </a:r>
            <a:r>
              <a:rPr lang="ru-RU" sz="1400" i="1" dirty="0"/>
              <a:t> бюджетного инвестиционного проекта содержит результаты изучения осуществимости и эффективности бюджетного инвестиционного проекта, проводимого на основе экономического анализа выгод и затрат.</a:t>
            </a:r>
            <a:endParaRPr lang="ru-RU" sz="1400" dirty="0">
              <a:latin typeface="Arial"/>
              <a:cs typeface="Arial"/>
            </a:endParaRP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2436" y="6492875"/>
            <a:ext cx="2133600" cy="365125"/>
          </a:xfrm>
        </p:spPr>
        <p:txBody>
          <a:bodyPr/>
          <a:lstStyle/>
          <a:p>
            <a:pPr>
              <a:defRPr/>
            </a:pPr>
            <a:fld id="{FA9CE0A0-B2D2-418F-A91E-446C50F61D23}" type="slidenum">
              <a:rPr lang="ru-RU">
                <a:solidFill>
                  <a:prstClr val="black">
                    <a:tint val="75000"/>
                  </a:prstClr>
                </a:solidFill>
                <a:latin typeface="Arial"/>
                <a:cs typeface="Arial"/>
              </a:rPr>
              <a:pPr>
                <a:defRPr/>
              </a:pPr>
              <a:t>2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2614220"/>
            <a:ext cx="8640960" cy="21156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rgbClr val="33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/>
              <a:t>Закон РК от 16 июля 2001 года № 242-II «Об архитектурной, градостроительной и строительной деятельности в Республике Казахстан»</a:t>
            </a:r>
            <a:endParaRPr lang="ru-RU" sz="1400" dirty="0"/>
          </a:p>
          <a:p>
            <a:r>
              <a:rPr lang="ru-RU" sz="1400" i="1" dirty="0"/>
              <a:t>12) </a:t>
            </a:r>
            <a:r>
              <a:rPr lang="ru-RU" sz="1400" i="1" dirty="0" err="1"/>
              <a:t>предпроектная</a:t>
            </a:r>
            <a:r>
              <a:rPr lang="ru-RU" sz="1400" i="1" dirty="0"/>
              <a:t> документация – документация, </a:t>
            </a:r>
            <a:r>
              <a:rPr lang="ru-RU" sz="1400" i="1" u="sng" dirty="0"/>
              <a:t>предшествующая разработке</a:t>
            </a:r>
            <a:r>
              <a:rPr lang="ru-RU" sz="1400" i="1" dirty="0"/>
              <a:t> градостроительного, архитектурного проектов, </a:t>
            </a:r>
            <a:r>
              <a:rPr lang="ru-RU" sz="1400" i="1" u="sng" dirty="0"/>
              <a:t>проекта строительства</a:t>
            </a:r>
            <a:r>
              <a:rPr lang="ru-RU" sz="1400" i="1" dirty="0"/>
              <a:t> и включающая программы, отчеты, </a:t>
            </a:r>
            <a:r>
              <a:rPr lang="ru-RU" sz="1400" i="1" u="sng" dirty="0"/>
              <a:t>технико-экономические обоснования строительства, технико-экономические расчеты</a:t>
            </a:r>
            <a:r>
              <a:rPr lang="ru-RU" sz="1400" i="1" dirty="0"/>
              <a:t>, результаты научных исследований и инженерных изысканий, технологические и конструктивные расчеты, эскизы, макеты, обмеры и результаты обследований объектов, а также иные исходные данные и материалы, </a:t>
            </a:r>
            <a:r>
              <a:rPr lang="ru-RU" sz="1400" i="1" u="sng" dirty="0"/>
              <a:t>необходимые для принятия решений о разработке проектной документации и последующей реализации проектов</a:t>
            </a:r>
            <a:endParaRPr lang="ru-RU" sz="1400" dirty="0">
              <a:latin typeface="Arial"/>
              <a:cs typeface="Arial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1520" y="4944504"/>
            <a:ext cx="8640960" cy="17248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rgbClr val="33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/>
              <a:t>Правила разработки или корректировки, проведения необходимых экспертиз инвестиционного предложения государственного инвестиционного проекта, а также планирования, рассмотрения, отбора, мониторинга и оценки реализации бюджетных инвестиций и определения целесообразности бюджетного кредитования </a:t>
            </a:r>
            <a:r>
              <a:rPr lang="ru-RU" sz="1400" dirty="0"/>
              <a:t>(утверждены </a:t>
            </a:r>
            <a:r>
              <a:rPr lang="ru-RU" sz="1400" dirty="0">
                <a:hlinkClick r:id="rId3" action="ppaction://hlinkfile"/>
              </a:rPr>
              <a:t>приказом</a:t>
            </a:r>
            <a:r>
              <a:rPr lang="ru-RU" sz="1400" dirty="0"/>
              <a:t> Министра национальной экономики РК от 5 декабря 2014 года № 129)</a:t>
            </a:r>
          </a:p>
          <a:p>
            <a:r>
              <a:rPr lang="ru-RU" sz="1400" i="1" dirty="0"/>
              <a:t>56) технико-экономическое обоснование (далее – ТЭО) - документ, содержащий сведения об основных технических, технологических и иных решениях, а также результаты изучения осуществимости и эффективности бюджетного инвестиционного проекта, проводимого на основе экономического анализа выгод и затрат с определением основных технико-экономических параметров</a:t>
            </a:r>
            <a:endParaRPr lang="ru-RU" sz="1400" dirty="0">
              <a:latin typeface="Arial"/>
              <a:cs typeface="Arial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248817" y="967902"/>
            <a:ext cx="576064" cy="216024"/>
          </a:xfrm>
          <a:prstGeom prst="downArrow">
            <a:avLst/>
          </a:prstGeom>
          <a:solidFill>
            <a:srgbClr val="3366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36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>
            <a:cxnSpLocks/>
          </p:cNvCxnSpPr>
          <p:nvPr/>
        </p:nvCxnSpPr>
        <p:spPr>
          <a:xfrm>
            <a:off x="72008" y="548680"/>
            <a:ext cx="900049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79833" y="44624"/>
            <a:ext cx="8856663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Arial"/>
                <a:cs typeface="Arial"/>
              </a:rPr>
              <a:t>Размещение производства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20272" y="6525344"/>
            <a:ext cx="2133600" cy="365125"/>
          </a:xfrm>
        </p:spPr>
        <p:txBody>
          <a:bodyPr/>
          <a:lstStyle/>
          <a:p>
            <a:pPr>
              <a:defRPr/>
            </a:pPr>
            <a:fld id="{FA9CE0A0-B2D2-418F-A91E-446C50F61D23}" type="slidenum">
              <a:rPr lang="ru-RU">
                <a:solidFill>
                  <a:prstClr val="black">
                    <a:tint val="75000"/>
                  </a:prstClr>
                </a:solidFill>
                <a:latin typeface="Arial"/>
                <a:cs typeface="Arial"/>
              </a:rPr>
              <a:pPr>
                <a:defRPr/>
              </a:pPr>
              <a:t>3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403648" y="4866849"/>
            <a:ext cx="2736304" cy="613492"/>
          </a:xfrm>
          <a:prstGeom prst="rect">
            <a:avLst/>
          </a:prstGeom>
          <a:noFill/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Arial"/>
                <a:cs typeface="Arial"/>
              </a:rPr>
              <a:t>Цементный завод в г. Семей.</a:t>
            </a:r>
          </a:p>
          <a:p>
            <a:pPr algn="just"/>
            <a:r>
              <a:rPr lang="ru-RU" sz="1400" dirty="0" smtClean="0">
                <a:latin typeface="Arial"/>
                <a:cs typeface="Arial"/>
              </a:rPr>
              <a:t>Участок обжига</a:t>
            </a:r>
            <a:endParaRPr lang="ru-RU" sz="1400" dirty="0">
              <a:latin typeface="Arial"/>
              <a:cs typeface="Arial"/>
            </a:endParaRPr>
          </a:p>
        </p:txBody>
      </p:sp>
      <p:pic>
        <p:nvPicPr>
          <p:cNvPr id="18" name="Рисунок 17" descr="https://gazetazp.ru/files/file/arhiv_2013_147_pic_3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605094"/>
            <a:ext cx="4467225" cy="2977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s://avatars.mds.yandex.net/get-altay/200322/2a0000015b16ded8ef3a1ca7844570e67523/XXXL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956" y="3639285"/>
            <a:ext cx="4574540" cy="306862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рямоугольник 19"/>
          <p:cNvSpPr/>
          <p:nvPr/>
        </p:nvSpPr>
        <p:spPr>
          <a:xfrm>
            <a:off x="5164481" y="1561807"/>
            <a:ext cx="2952328" cy="756945"/>
          </a:xfrm>
          <a:prstGeom prst="rect">
            <a:avLst/>
          </a:prstGeom>
          <a:noFill/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Arial"/>
                <a:cs typeface="Arial"/>
              </a:rPr>
              <a:t>Цементный завод в г. Норильске.</a:t>
            </a:r>
          </a:p>
          <a:p>
            <a:pPr algn="just"/>
            <a:r>
              <a:rPr lang="ru-RU" sz="1400" dirty="0" smtClean="0">
                <a:latin typeface="Arial"/>
                <a:cs typeface="Arial"/>
              </a:rPr>
              <a:t>Цех обжига</a:t>
            </a:r>
            <a:endParaRPr lang="ru-RU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99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единительная линия 24"/>
          <p:cNvCxnSpPr>
            <a:cxnSpLocks/>
          </p:cNvCxnSpPr>
          <p:nvPr/>
        </p:nvCxnSpPr>
        <p:spPr>
          <a:xfrm>
            <a:off x="72008" y="548680"/>
            <a:ext cx="900049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2436" y="6492875"/>
            <a:ext cx="2133600" cy="365125"/>
          </a:xfrm>
        </p:spPr>
        <p:txBody>
          <a:bodyPr/>
          <a:lstStyle/>
          <a:p>
            <a:pPr>
              <a:defRPr/>
            </a:pPr>
            <a:fld id="{FA9CE0A0-B2D2-418F-A91E-446C50F61D23}" type="slidenum">
              <a:rPr lang="ru-RU">
                <a:solidFill>
                  <a:prstClr val="black">
                    <a:tint val="75000"/>
                  </a:prstClr>
                </a:solidFill>
                <a:latin typeface="Arial"/>
                <a:cs typeface="Arial"/>
              </a:rPr>
              <a:pPr>
                <a:defRPr/>
              </a:pPr>
              <a:t>4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93052" y="144500"/>
            <a:ext cx="5958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Процесс принятия решения по старту проекта</a:t>
            </a:r>
          </a:p>
        </p:txBody>
      </p:sp>
      <p:pic>
        <p:nvPicPr>
          <p:cNvPr id="19" name="Рисунок 18" descr="01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8568952" cy="1944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982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2436" y="6520259"/>
            <a:ext cx="2133600" cy="365125"/>
          </a:xfrm>
        </p:spPr>
        <p:txBody>
          <a:bodyPr/>
          <a:lstStyle/>
          <a:p>
            <a:pPr>
              <a:defRPr/>
            </a:pPr>
            <a:fld id="{FA9CE0A0-B2D2-418F-A91E-446C50F61D23}" type="slidenum">
              <a:rPr lang="ru-RU">
                <a:solidFill>
                  <a:prstClr val="black">
                    <a:tint val="75000"/>
                  </a:prstClr>
                </a:solidFill>
                <a:latin typeface="Arial"/>
                <a:cs typeface="Arial"/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/>
              <a:cs typeface="Arial"/>
            </a:endParaRPr>
          </a:p>
        </p:txBody>
      </p:sp>
      <p:cxnSp>
        <p:nvCxnSpPr>
          <p:cNvPr id="25" name="Прямая соединительная линия 24"/>
          <p:cNvCxnSpPr>
            <a:cxnSpLocks/>
          </p:cNvCxnSpPr>
          <p:nvPr/>
        </p:nvCxnSpPr>
        <p:spPr>
          <a:xfrm>
            <a:off x="72008" y="548680"/>
            <a:ext cx="900049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 descr="02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992888" cy="5539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422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60448" y="6960941"/>
            <a:ext cx="2295055" cy="392755"/>
          </a:xfrm>
        </p:spPr>
        <p:txBody>
          <a:bodyPr/>
          <a:lstStyle/>
          <a:p>
            <a:pPr>
              <a:defRPr/>
            </a:pPr>
            <a:fld id="{FA9CE0A0-B2D2-418F-A91E-446C50F61D23}" type="slidenum">
              <a:rPr lang="ru-RU">
                <a:solidFill>
                  <a:prstClr val="black">
                    <a:tint val="75000"/>
                  </a:prstClr>
                </a:solidFill>
                <a:latin typeface="Arial"/>
                <a:cs typeface="Arial"/>
              </a:rPr>
              <a:pPr>
                <a:defRPr/>
              </a:pPr>
              <a:t>6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/>
              <a:cs typeface="Arial"/>
            </a:endParaRPr>
          </a:p>
        </p:txBody>
      </p:sp>
      <p:cxnSp>
        <p:nvCxnSpPr>
          <p:cNvPr id="25" name="Прямая соединительная линия 24"/>
          <p:cNvCxnSpPr>
            <a:cxnSpLocks/>
          </p:cNvCxnSpPr>
          <p:nvPr/>
        </p:nvCxnSpPr>
        <p:spPr>
          <a:xfrm>
            <a:off x="107504" y="722578"/>
            <a:ext cx="900049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04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60" y="1124744"/>
            <a:ext cx="7056784" cy="50150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102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6350"/>
      </a:spPr>
      <a:bodyPr rtlCol="0" anchor="ctr"/>
      <a:lstStyle>
        <a:defPPr>
          <a:defRPr sz="1000" b="1" dirty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5054</TotalTime>
  <Words>269</Words>
  <Application>Microsoft Office PowerPoint</Application>
  <PresentationFormat>Экран (4:3)</PresentationFormat>
  <Paragraphs>21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A.Mukyshbayeva</dc:creator>
  <cp:lastModifiedBy>Аканов Елик Балтабекович</cp:lastModifiedBy>
  <cp:revision>317</cp:revision>
  <cp:lastPrinted>2016-02-02T12:46:51Z</cp:lastPrinted>
  <dcterms:created xsi:type="dcterms:W3CDTF">2015-04-02T02:49:19Z</dcterms:created>
  <dcterms:modified xsi:type="dcterms:W3CDTF">2020-10-14T06:46:10Z</dcterms:modified>
</cp:coreProperties>
</file>